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B76F0-6C14-4AE9-BC20-1E7A9825E558}" v="1" dt="2021-01-29T14:02:21.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arosek" userId="174f7d3b-fcd7-4612-ab67-e6afcf713778" providerId="ADAL" clId="{65EB76F0-6C14-4AE9-BC20-1E7A9825E558}"/>
    <pc:docChg chg="custSel modSld">
      <pc:chgData name="Amy Jarosek" userId="174f7d3b-fcd7-4612-ab67-e6afcf713778" providerId="ADAL" clId="{65EB76F0-6C14-4AE9-BC20-1E7A9825E558}" dt="2021-01-29T14:03:09.770" v="97" actId="1076"/>
      <pc:docMkLst>
        <pc:docMk/>
      </pc:docMkLst>
      <pc:sldChg chg="addSp modSp mod">
        <pc:chgData name="Amy Jarosek" userId="174f7d3b-fcd7-4612-ab67-e6afcf713778" providerId="ADAL" clId="{65EB76F0-6C14-4AE9-BC20-1E7A9825E558}" dt="2021-01-29T14:03:09.770" v="97" actId="1076"/>
        <pc:sldMkLst>
          <pc:docMk/>
          <pc:sldMk cId="4244904071" sldId="256"/>
        </pc:sldMkLst>
        <pc:spChg chg="add mod">
          <ac:chgData name="Amy Jarosek" userId="174f7d3b-fcd7-4612-ab67-e6afcf713778" providerId="ADAL" clId="{65EB76F0-6C14-4AE9-BC20-1E7A9825E558}" dt="2021-01-29T14:03:09.770" v="97" actId="1076"/>
          <ac:spMkLst>
            <pc:docMk/>
            <pc:sldMk cId="4244904071" sldId="256"/>
            <ac:spMk id="4" creationId="{D517977E-16D0-4729-8FF4-042FD31EB5D5}"/>
          </ac:spMkLst>
        </pc:spChg>
      </pc:sldChg>
    </pc:docChg>
  </pc:docChgLst>
  <pc:docChgLst>
    <pc:chgData name="Amy Jarosek" userId="174f7d3b-fcd7-4612-ab67-e6afcf713778" providerId="ADAL" clId="{62A29617-6E2B-4D21-B401-F8521CAC4F64}"/>
    <pc:docChg chg="undo custSel mod addSld modSld">
      <pc:chgData name="Amy Jarosek" userId="174f7d3b-fcd7-4612-ab67-e6afcf713778" providerId="ADAL" clId="{62A29617-6E2B-4D21-B401-F8521CAC4F64}" dt="2020-12-30T15:18:03.562" v="1244" actId="26606"/>
      <pc:docMkLst>
        <pc:docMk/>
      </pc:docMkLst>
      <pc:sldChg chg="addSp delSp modSp mod setBg setClrOvrMap">
        <pc:chgData name="Amy Jarosek" userId="174f7d3b-fcd7-4612-ab67-e6afcf713778" providerId="ADAL" clId="{62A29617-6E2B-4D21-B401-F8521CAC4F64}" dt="2020-12-30T15:18:03.562" v="1244" actId="26606"/>
        <pc:sldMkLst>
          <pc:docMk/>
          <pc:sldMk cId="4244904071" sldId="256"/>
        </pc:sldMkLst>
        <pc:spChg chg="mod">
          <ac:chgData name="Amy Jarosek" userId="174f7d3b-fcd7-4612-ab67-e6afcf713778" providerId="ADAL" clId="{62A29617-6E2B-4D21-B401-F8521CAC4F64}" dt="2020-12-30T15:18:03.562" v="1244" actId="26606"/>
          <ac:spMkLst>
            <pc:docMk/>
            <pc:sldMk cId="4244904071" sldId="256"/>
            <ac:spMk id="2" creationId="{1DC5ACAF-FCB2-4930-B9A2-613680F1AE9A}"/>
          </ac:spMkLst>
        </pc:spChg>
        <pc:spChg chg="mod">
          <ac:chgData name="Amy Jarosek" userId="174f7d3b-fcd7-4612-ab67-e6afcf713778" providerId="ADAL" clId="{62A29617-6E2B-4D21-B401-F8521CAC4F64}" dt="2020-12-30T15:18:03.562" v="1244" actId="26606"/>
          <ac:spMkLst>
            <pc:docMk/>
            <pc:sldMk cId="4244904071" sldId="256"/>
            <ac:spMk id="3" creationId="{5396FC6D-E341-4A6C-8D44-2307FC627381}"/>
          </ac:spMkLst>
        </pc:spChg>
        <pc:spChg chg="add del">
          <ac:chgData name="Amy Jarosek" userId="174f7d3b-fcd7-4612-ab67-e6afcf713778" providerId="ADAL" clId="{62A29617-6E2B-4D21-B401-F8521CAC4F64}" dt="2020-12-30T15:18:03.562" v="1244" actId="26606"/>
          <ac:spMkLst>
            <pc:docMk/>
            <pc:sldMk cId="4244904071" sldId="256"/>
            <ac:spMk id="17" creationId="{9BFE1AD3-B2BC-4567-8B4A-DCB8F908097D}"/>
          </ac:spMkLst>
        </pc:spChg>
        <pc:spChg chg="add del">
          <ac:chgData name="Amy Jarosek" userId="174f7d3b-fcd7-4612-ab67-e6afcf713778" providerId="ADAL" clId="{62A29617-6E2B-4D21-B401-F8521CAC4F64}" dt="2020-12-30T15:18:03.562" v="1244" actId="26606"/>
          <ac:spMkLst>
            <pc:docMk/>
            <pc:sldMk cId="4244904071" sldId="256"/>
            <ac:spMk id="19" creationId="{CD70A28E-4FD8-4474-A206-E15B5EBB303F}"/>
          </ac:spMkLst>
        </pc:spChg>
        <pc:spChg chg="add del">
          <ac:chgData name="Amy Jarosek" userId="174f7d3b-fcd7-4612-ab67-e6afcf713778" providerId="ADAL" clId="{62A29617-6E2B-4D21-B401-F8521CAC4F64}" dt="2020-12-30T15:18:03.556" v="1243" actId="26606"/>
          <ac:spMkLst>
            <pc:docMk/>
            <pc:sldMk cId="4244904071" sldId="256"/>
            <ac:spMk id="28" creationId="{1DB7C82F-AB7E-4F0C-B829-FA1B9C415180}"/>
          </ac:spMkLst>
        </pc:spChg>
        <pc:spChg chg="add">
          <ac:chgData name="Amy Jarosek" userId="174f7d3b-fcd7-4612-ab67-e6afcf713778" providerId="ADAL" clId="{62A29617-6E2B-4D21-B401-F8521CAC4F64}" dt="2020-12-30T15:18:03.562" v="1244" actId="26606"/>
          <ac:spMkLst>
            <pc:docMk/>
            <pc:sldMk cId="4244904071" sldId="256"/>
            <ac:spMk id="30" creationId="{342D24BD-D4F4-48F4-9D0A-94C709D2845E}"/>
          </ac:spMkLst>
        </pc:spChg>
        <pc:picChg chg="add mod ord">
          <ac:chgData name="Amy Jarosek" userId="174f7d3b-fcd7-4612-ab67-e6afcf713778" providerId="ADAL" clId="{62A29617-6E2B-4D21-B401-F8521CAC4F64}" dt="2020-12-30T15:18:03.562" v="1244" actId="26606"/>
          <ac:picMkLst>
            <pc:docMk/>
            <pc:sldMk cId="4244904071" sldId="256"/>
            <ac:picMk id="5" creationId="{05B7D0A4-747A-48D7-B19C-7D2CA6368FE4}"/>
          </ac:picMkLst>
        </pc:picChg>
        <pc:picChg chg="add del">
          <ac:chgData name="Amy Jarosek" userId="174f7d3b-fcd7-4612-ab67-e6afcf713778" providerId="ADAL" clId="{62A29617-6E2B-4D21-B401-F8521CAC4F64}" dt="2020-12-30T15:18:03.562" v="1244" actId="26606"/>
          <ac:picMkLst>
            <pc:docMk/>
            <pc:sldMk cId="4244904071" sldId="256"/>
            <ac:picMk id="21" creationId="{FDE75AAD-F4A4-4ED2-9A2F-B2412F936C4D}"/>
          </ac:picMkLst>
        </pc:picChg>
        <pc:picChg chg="add del">
          <ac:chgData name="Amy Jarosek" userId="174f7d3b-fcd7-4612-ab67-e6afcf713778" providerId="ADAL" clId="{62A29617-6E2B-4D21-B401-F8521CAC4F64}" dt="2020-12-30T15:18:03.562" v="1244" actId="26606"/>
          <ac:picMkLst>
            <pc:docMk/>
            <pc:sldMk cId="4244904071" sldId="256"/>
            <ac:picMk id="23" creationId="{DA20CE0B-92EC-45FD-8F68-38003D6D8CA7}"/>
          </ac:picMkLst>
        </pc:picChg>
      </pc:sldChg>
      <pc:sldChg chg="modSp mod">
        <pc:chgData name="Amy Jarosek" userId="174f7d3b-fcd7-4612-ab67-e6afcf713778" providerId="ADAL" clId="{62A29617-6E2B-4D21-B401-F8521CAC4F64}" dt="2020-12-30T14:50:06.977" v="26" actId="20577"/>
        <pc:sldMkLst>
          <pc:docMk/>
          <pc:sldMk cId="3763807404" sldId="257"/>
        </pc:sldMkLst>
        <pc:spChg chg="mod">
          <ac:chgData name="Amy Jarosek" userId="174f7d3b-fcd7-4612-ab67-e6afcf713778" providerId="ADAL" clId="{62A29617-6E2B-4D21-B401-F8521CAC4F64}" dt="2020-12-30T14:50:06.977" v="26" actId="20577"/>
          <ac:spMkLst>
            <pc:docMk/>
            <pc:sldMk cId="3763807404" sldId="257"/>
            <ac:spMk id="3" creationId="{53FF3BC5-7A76-4624-854B-D19FB6ED12D8}"/>
          </ac:spMkLst>
        </pc:spChg>
      </pc:sldChg>
      <pc:sldChg chg="modSp mod">
        <pc:chgData name="Amy Jarosek" userId="174f7d3b-fcd7-4612-ab67-e6afcf713778" providerId="ADAL" clId="{62A29617-6E2B-4D21-B401-F8521CAC4F64}" dt="2020-12-30T14:49:18.162" v="21" actId="2711"/>
        <pc:sldMkLst>
          <pc:docMk/>
          <pc:sldMk cId="2406714495" sldId="261"/>
        </pc:sldMkLst>
        <pc:spChg chg="mod">
          <ac:chgData name="Amy Jarosek" userId="174f7d3b-fcd7-4612-ab67-e6afcf713778" providerId="ADAL" clId="{62A29617-6E2B-4D21-B401-F8521CAC4F64}" dt="2020-12-30T14:49:18.162" v="21" actId="2711"/>
          <ac:spMkLst>
            <pc:docMk/>
            <pc:sldMk cId="2406714495" sldId="261"/>
            <ac:spMk id="3" creationId="{4632BBFC-1342-41EF-937B-4BA6D2BCF9FA}"/>
          </ac:spMkLst>
        </pc:spChg>
      </pc:sldChg>
      <pc:sldChg chg="addSp modSp new mod setBg">
        <pc:chgData name="Amy Jarosek" userId="174f7d3b-fcd7-4612-ab67-e6afcf713778" providerId="ADAL" clId="{62A29617-6E2B-4D21-B401-F8521CAC4F64}" dt="2020-12-30T14:52:34.271" v="69" actId="313"/>
        <pc:sldMkLst>
          <pc:docMk/>
          <pc:sldMk cId="1012951744" sldId="262"/>
        </pc:sldMkLst>
        <pc:spChg chg="mod">
          <ac:chgData name="Amy Jarosek" userId="174f7d3b-fcd7-4612-ab67-e6afcf713778" providerId="ADAL" clId="{62A29617-6E2B-4D21-B401-F8521CAC4F64}" dt="2020-12-30T14:51:34.305" v="39" actId="26606"/>
          <ac:spMkLst>
            <pc:docMk/>
            <pc:sldMk cId="1012951744" sldId="262"/>
            <ac:spMk id="2" creationId="{6D4554EC-1790-4B90-9F31-291F4165A590}"/>
          </ac:spMkLst>
        </pc:spChg>
        <pc:spChg chg="add mod">
          <ac:chgData name="Amy Jarosek" userId="174f7d3b-fcd7-4612-ab67-e6afcf713778" providerId="ADAL" clId="{62A29617-6E2B-4D21-B401-F8521CAC4F64}" dt="2020-12-30T14:52:34.271" v="69" actId="313"/>
          <ac:spMkLst>
            <pc:docMk/>
            <pc:sldMk cId="1012951744" sldId="262"/>
            <ac:spMk id="3" creationId="{D591A7A4-55AE-4920-9CA0-2D6EBAA7CEBC}"/>
          </ac:spMkLst>
        </pc:spChg>
        <pc:spChg chg="add">
          <ac:chgData name="Amy Jarosek" userId="174f7d3b-fcd7-4612-ab67-e6afcf713778" providerId="ADAL" clId="{62A29617-6E2B-4D21-B401-F8521CAC4F64}" dt="2020-12-30T14:51:34.305" v="39" actId="26606"/>
          <ac:spMkLst>
            <pc:docMk/>
            <pc:sldMk cId="1012951744" sldId="262"/>
            <ac:spMk id="8" creationId="{081EA652-8C6A-4E69-BEB9-170809474553}"/>
          </ac:spMkLst>
        </pc:spChg>
        <pc:spChg chg="add">
          <ac:chgData name="Amy Jarosek" userId="174f7d3b-fcd7-4612-ab67-e6afcf713778" providerId="ADAL" clId="{62A29617-6E2B-4D21-B401-F8521CAC4F64}" dt="2020-12-30T14:51:34.305" v="39" actId="26606"/>
          <ac:spMkLst>
            <pc:docMk/>
            <pc:sldMk cId="1012951744" sldId="262"/>
            <ac:spMk id="10" creationId="{5298780A-33B9-4EA2-8F67-DE68AD62841B}"/>
          </ac:spMkLst>
        </pc:spChg>
        <pc:spChg chg="add">
          <ac:chgData name="Amy Jarosek" userId="174f7d3b-fcd7-4612-ab67-e6afcf713778" providerId="ADAL" clId="{62A29617-6E2B-4D21-B401-F8521CAC4F64}" dt="2020-12-30T14:51:34.305" v="39" actId="26606"/>
          <ac:spMkLst>
            <pc:docMk/>
            <pc:sldMk cId="1012951744" sldId="262"/>
            <ac:spMk id="12" creationId="{7F488E8B-4E1E-4402-8935-D4E6C02615C7}"/>
          </ac:spMkLst>
        </pc:spChg>
      </pc:sldChg>
      <pc:sldChg chg="addSp modSp new mod setBg">
        <pc:chgData name="Amy Jarosek" userId="174f7d3b-fcd7-4612-ab67-e6afcf713778" providerId="ADAL" clId="{62A29617-6E2B-4D21-B401-F8521CAC4F64}" dt="2020-12-30T15:05:56.657" v="1179" actId="26606"/>
        <pc:sldMkLst>
          <pc:docMk/>
          <pc:sldMk cId="1372393999" sldId="263"/>
        </pc:sldMkLst>
        <pc:spChg chg="mod">
          <ac:chgData name="Amy Jarosek" userId="174f7d3b-fcd7-4612-ab67-e6afcf713778" providerId="ADAL" clId="{62A29617-6E2B-4D21-B401-F8521CAC4F64}" dt="2020-12-30T15:05:56.657" v="1179" actId="26606"/>
          <ac:spMkLst>
            <pc:docMk/>
            <pc:sldMk cId="1372393999" sldId="263"/>
            <ac:spMk id="2" creationId="{ACD87FA9-EA66-4E58-B641-89F57A7B0C8E}"/>
          </ac:spMkLst>
        </pc:spChg>
        <pc:spChg chg="add mod">
          <ac:chgData name="Amy Jarosek" userId="174f7d3b-fcd7-4612-ab67-e6afcf713778" providerId="ADAL" clId="{62A29617-6E2B-4D21-B401-F8521CAC4F64}" dt="2020-12-30T15:05:56.657" v="1179" actId="26606"/>
          <ac:spMkLst>
            <pc:docMk/>
            <pc:sldMk cId="1372393999" sldId="263"/>
            <ac:spMk id="3" creationId="{F05BABFD-D97B-413B-93A7-CD6158A2AAAF}"/>
          </ac:spMkLst>
        </pc:spChg>
        <pc:spChg chg="add">
          <ac:chgData name="Amy Jarosek" userId="174f7d3b-fcd7-4612-ab67-e6afcf713778" providerId="ADAL" clId="{62A29617-6E2B-4D21-B401-F8521CAC4F64}" dt="2020-12-30T15:05:56.657" v="1179" actId="26606"/>
          <ac:spMkLst>
            <pc:docMk/>
            <pc:sldMk cId="1372393999" sldId="263"/>
            <ac:spMk id="8" creationId="{6A1473A6-3F22-483E-8A30-80B9D2B14592}"/>
          </ac:spMkLst>
        </pc:spChg>
        <pc:grpChg chg="add">
          <ac:chgData name="Amy Jarosek" userId="174f7d3b-fcd7-4612-ab67-e6afcf713778" providerId="ADAL" clId="{62A29617-6E2B-4D21-B401-F8521CAC4F64}" dt="2020-12-30T15:05:56.657" v="1179" actId="26606"/>
          <ac:grpSpMkLst>
            <pc:docMk/>
            <pc:sldMk cId="1372393999" sldId="263"/>
            <ac:grpSpMk id="10" creationId="{AA1375E3-3E53-4D75-BAB7-E5929BFCB25F}"/>
          </ac:grpSpMkLst>
        </pc:grpChg>
      </pc:sldChg>
      <pc:sldChg chg="addSp modSp new mod">
        <pc:chgData name="Amy Jarosek" userId="174f7d3b-fcd7-4612-ab67-e6afcf713778" providerId="ADAL" clId="{62A29617-6E2B-4D21-B401-F8521CAC4F64}" dt="2020-12-30T15:17:25.027" v="1238" actId="207"/>
        <pc:sldMkLst>
          <pc:docMk/>
          <pc:sldMk cId="4211234276" sldId="264"/>
        </pc:sldMkLst>
        <pc:spChg chg="mod">
          <ac:chgData name="Amy Jarosek" userId="174f7d3b-fcd7-4612-ab67-e6afcf713778" providerId="ADAL" clId="{62A29617-6E2B-4D21-B401-F8521CAC4F64}" dt="2020-12-30T15:17:25.027" v="1238" actId="207"/>
          <ac:spMkLst>
            <pc:docMk/>
            <pc:sldMk cId="4211234276" sldId="264"/>
            <ac:spMk id="2" creationId="{A9EEE106-D865-43BE-AFCB-FAD8E8174797}"/>
          </ac:spMkLst>
        </pc:spChg>
        <pc:spChg chg="add mod">
          <ac:chgData name="Amy Jarosek" userId="174f7d3b-fcd7-4612-ab67-e6afcf713778" providerId="ADAL" clId="{62A29617-6E2B-4D21-B401-F8521CAC4F64}" dt="2020-12-30T15:17:11.183" v="1237" actId="20577"/>
          <ac:spMkLst>
            <pc:docMk/>
            <pc:sldMk cId="4211234276" sldId="264"/>
            <ac:spMk id="3" creationId="{B3DE10BD-6EBD-4A0C-9929-666B2278D1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1FA6-57C1-4473-AC28-90B7F4EA88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D26F4-F00E-41E5-B37F-248B614F1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72CB5-418E-4E68-A30D-9FBA9A60C5B6}"/>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5" name="Footer Placeholder 4">
            <a:extLst>
              <a:ext uri="{FF2B5EF4-FFF2-40B4-BE49-F238E27FC236}">
                <a16:creationId xmlns:a16="http://schemas.microsoft.com/office/drawing/2014/main" id="{D80CFFFC-C882-4A87-9B69-679A7D76F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15BF0-0445-4615-A0EE-0E44A88796D2}"/>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61168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E49A-A7CB-413F-B8D5-6926274354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3C616-8DA2-4FA5-9673-A00AE7701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DE9C-C714-4FF8-805A-25759CED429C}"/>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5" name="Footer Placeholder 4">
            <a:extLst>
              <a:ext uri="{FF2B5EF4-FFF2-40B4-BE49-F238E27FC236}">
                <a16:creationId xmlns:a16="http://schemas.microsoft.com/office/drawing/2014/main" id="{C51DCD84-9E55-4D30-BA36-68CE49C59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D9046-B296-4182-9334-8AAAEC930D64}"/>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292547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C5275-6636-4628-8A76-979C2D1308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BBEAB-4946-4A99-A8A3-E9F88C36C6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2FD52-F7A9-48EA-9778-998295DAF0FB}"/>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5" name="Footer Placeholder 4">
            <a:extLst>
              <a:ext uri="{FF2B5EF4-FFF2-40B4-BE49-F238E27FC236}">
                <a16:creationId xmlns:a16="http://schemas.microsoft.com/office/drawing/2014/main" id="{42DF2F9B-DE13-47CF-8219-1B926E699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CF292-8493-423B-A0B8-F8CE78560F9F}"/>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25805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7BF-0A36-47A5-A1D4-99C179603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984CE-DEF7-42B0-ABCB-D3EF0BEB3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D0E53-961E-403A-94C3-A99EF16CFB95}"/>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5" name="Footer Placeholder 4">
            <a:extLst>
              <a:ext uri="{FF2B5EF4-FFF2-40B4-BE49-F238E27FC236}">
                <a16:creationId xmlns:a16="http://schemas.microsoft.com/office/drawing/2014/main" id="{4326D2B9-17D8-400B-B6E3-6C646C159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C0FB6-01FF-494F-BCB2-56BD2595C594}"/>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160212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D7C5-982A-4A3D-A845-EBEAB7471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D71CFF-942F-4B9B-8A73-9B9924006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F4F20-AB71-4132-B317-ECF103BD1BEF}"/>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5" name="Footer Placeholder 4">
            <a:extLst>
              <a:ext uri="{FF2B5EF4-FFF2-40B4-BE49-F238E27FC236}">
                <a16:creationId xmlns:a16="http://schemas.microsoft.com/office/drawing/2014/main" id="{268D9B4A-6C84-4269-9968-EF6524DCC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75EED-78BD-4D64-9E4B-5BB1CBA7E3A2}"/>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138244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D931-ABF2-4E84-BE94-A732BB7BB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9B7AA-8426-4F76-91C7-7EB0FBC3F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B6D402-2FBD-4115-8E50-7533FB98D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5C0D-4B52-4AF3-B7F1-6C4022155711}"/>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6" name="Footer Placeholder 5">
            <a:extLst>
              <a:ext uri="{FF2B5EF4-FFF2-40B4-BE49-F238E27FC236}">
                <a16:creationId xmlns:a16="http://schemas.microsoft.com/office/drawing/2014/main" id="{B77E0F04-9687-428D-B58F-EFCD6DA17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D0223-8158-44BD-8D92-3E13B894C279}"/>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287482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F110-5D37-44EE-9BC9-FDA91710E8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7C671-0CFC-49A1-BB01-A7ECA8579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C893F9-74E3-49C1-B865-0BA35FEE9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3A020-9CB0-4F0E-A548-40790EB98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2D7C4-2DFF-4348-80A3-7AAADD709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73CE59-E3D8-46B3-A2D6-DCEC384ABAEA}"/>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8" name="Footer Placeholder 7">
            <a:extLst>
              <a:ext uri="{FF2B5EF4-FFF2-40B4-BE49-F238E27FC236}">
                <a16:creationId xmlns:a16="http://schemas.microsoft.com/office/drawing/2014/main" id="{7A10AB9F-097F-440E-9BE0-E28B04D06A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D3208-9FDC-42FA-B076-D099A479215B}"/>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40433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8B6C-117C-4176-A862-C2B3C3260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B2E140-EBF5-4E6C-A603-5CD5689A05E3}"/>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4" name="Footer Placeholder 3">
            <a:extLst>
              <a:ext uri="{FF2B5EF4-FFF2-40B4-BE49-F238E27FC236}">
                <a16:creationId xmlns:a16="http://schemas.microsoft.com/office/drawing/2014/main" id="{883D600F-7242-496B-98EC-924A5D401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9B6BD9-AA5A-4854-B59E-FF6BCC40DE9A}"/>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261535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33054-52DC-46F8-97D3-DC0C354F6B24}"/>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3" name="Footer Placeholder 2">
            <a:extLst>
              <a:ext uri="{FF2B5EF4-FFF2-40B4-BE49-F238E27FC236}">
                <a16:creationId xmlns:a16="http://schemas.microsoft.com/office/drawing/2014/main" id="{BCAFD15A-1D41-4431-A328-52A7F40441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5664D-AF36-4DD2-9BB8-893E3A8D5E9E}"/>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95761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3B0D-EB2D-4661-9B69-579F2AC6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8FA82D-2D33-4F3E-B65A-E46447079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63B6F-6891-4825-96A2-F551A9BEC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49F62-C9FD-48D9-8781-308D1C4E89D7}"/>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6" name="Footer Placeholder 5">
            <a:extLst>
              <a:ext uri="{FF2B5EF4-FFF2-40B4-BE49-F238E27FC236}">
                <a16:creationId xmlns:a16="http://schemas.microsoft.com/office/drawing/2014/main" id="{A60FEE8D-8932-4275-B2B6-E39E7906D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5E7EA-EF00-4071-A20A-DCAC497F6B7D}"/>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212135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05FF-77B3-4659-A8DB-95BA86D90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3B16E-4C5D-4985-A6A3-78F9410B2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3F105-1312-46A2-A899-4ECB50EB2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D0B44-3B8B-4376-B588-D286AB28AE92}"/>
              </a:ext>
            </a:extLst>
          </p:cNvPr>
          <p:cNvSpPr>
            <a:spLocks noGrp="1"/>
          </p:cNvSpPr>
          <p:nvPr>
            <p:ph type="dt" sz="half" idx="10"/>
          </p:nvPr>
        </p:nvSpPr>
        <p:spPr/>
        <p:txBody>
          <a:bodyPr/>
          <a:lstStyle/>
          <a:p>
            <a:fld id="{38620259-62C7-4652-BF46-FC44D6A4ADE8}" type="datetimeFigureOut">
              <a:rPr lang="en-US" smtClean="0"/>
              <a:t>1/29/2021</a:t>
            </a:fld>
            <a:endParaRPr lang="en-US"/>
          </a:p>
        </p:txBody>
      </p:sp>
      <p:sp>
        <p:nvSpPr>
          <p:cNvPr id="6" name="Footer Placeholder 5">
            <a:extLst>
              <a:ext uri="{FF2B5EF4-FFF2-40B4-BE49-F238E27FC236}">
                <a16:creationId xmlns:a16="http://schemas.microsoft.com/office/drawing/2014/main" id="{2C341241-19D6-453F-B5AD-4AD1F9405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F59E2-84D0-40FC-A365-CA4D3CBEB0D4}"/>
              </a:ext>
            </a:extLst>
          </p:cNvPr>
          <p:cNvSpPr>
            <a:spLocks noGrp="1"/>
          </p:cNvSpPr>
          <p:nvPr>
            <p:ph type="sldNum" sz="quarter" idx="12"/>
          </p:nvPr>
        </p:nvSpPr>
        <p:spPr/>
        <p:txBody>
          <a:bodyPr/>
          <a:lstStyle/>
          <a:p>
            <a:fld id="{0CB6CCF0-53F1-4CC7-8CDD-030709FCC082}" type="slidenum">
              <a:rPr lang="en-US" smtClean="0"/>
              <a:t>‹#›</a:t>
            </a:fld>
            <a:endParaRPr lang="en-US"/>
          </a:p>
        </p:txBody>
      </p:sp>
    </p:spTree>
    <p:extLst>
      <p:ext uri="{BB962C8B-B14F-4D97-AF65-F5344CB8AC3E}">
        <p14:creationId xmlns:p14="http://schemas.microsoft.com/office/powerpoint/2010/main" val="376789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D7F07-7121-4E6B-9468-16BD2C9C1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0CB2F9-AB23-480C-88F1-AE370281C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423A-8866-4831-BE7D-FF68C63EAD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0259-62C7-4652-BF46-FC44D6A4ADE8}" type="datetimeFigureOut">
              <a:rPr lang="en-US" smtClean="0"/>
              <a:t>1/29/2021</a:t>
            </a:fld>
            <a:endParaRPr lang="en-US"/>
          </a:p>
        </p:txBody>
      </p:sp>
      <p:sp>
        <p:nvSpPr>
          <p:cNvPr id="5" name="Footer Placeholder 4">
            <a:extLst>
              <a:ext uri="{FF2B5EF4-FFF2-40B4-BE49-F238E27FC236}">
                <a16:creationId xmlns:a16="http://schemas.microsoft.com/office/drawing/2014/main" id="{BF1222F0-4359-46A1-B34F-2AD8B8332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521687-D7BC-40C7-9C0D-4AF04AEFA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6CCF0-53F1-4CC7-8CDD-030709FCC082}" type="slidenum">
              <a:rPr lang="en-US" smtClean="0"/>
              <a:t>‹#›</a:t>
            </a:fld>
            <a:endParaRPr lang="en-US"/>
          </a:p>
        </p:txBody>
      </p:sp>
    </p:spTree>
    <p:extLst>
      <p:ext uri="{BB962C8B-B14F-4D97-AF65-F5344CB8AC3E}">
        <p14:creationId xmlns:p14="http://schemas.microsoft.com/office/powerpoint/2010/main" val="230288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hyperlink" Target="https://www.cdc.gov/coronavirus/2019-ncov/infection-control/control-recommendations.html" TargetMode="External"/><Relationship Id="rId4" Type="http://schemas.openxmlformats.org/officeDocument/2006/relationships/hyperlink" Target="https://www.cdc.gov/coronavirus/2019-ncov/hcp/disposition-hospitalized-patients.html#definition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5B7D0A4-747A-48D7-B19C-7D2CA6368FE4}"/>
              </a:ext>
            </a:extLst>
          </p:cNvPr>
          <p:cNvPicPr>
            <a:picLocks noChangeAspect="1"/>
          </p:cNvPicPr>
          <p:nvPr/>
        </p:nvPicPr>
        <p:blipFill rotWithShape="1">
          <a:blip r:embed="rId2">
            <a:extLst>
              <a:ext uri="{28A0092B-C50C-407E-A947-70E740481C1C}">
                <a14:useLocalDpi xmlns:a14="http://schemas.microsoft.com/office/drawing/2010/main" val="0"/>
              </a:ext>
            </a:extLst>
          </a:blip>
          <a:srcRect b="5088"/>
          <a:stretch/>
        </p:blipFill>
        <p:spPr>
          <a:xfrm>
            <a:off x="6095999" y="10"/>
            <a:ext cx="6105655" cy="6857990"/>
          </a:xfrm>
          <a:prstGeom prst="rect">
            <a:avLst/>
          </a:prstGeom>
        </p:spPr>
      </p:pic>
      <p:sp>
        <p:nvSpPr>
          <p:cNvPr id="30" name="Rectangle 27">
            <a:extLst>
              <a:ext uri="{FF2B5EF4-FFF2-40B4-BE49-F238E27FC236}">
                <a16:creationId xmlns:a16="http://schemas.microsoft.com/office/drawing/2014/main" id="{342D24BD-D4F4-48F4-9D0A-94C709D28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0565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C5ACAF-FCB2-4930-B9A2-613680F1AE9A}"/>
              </a:ext>
            </a:extLst>
          </p:cNvPr>
          <p:cNvSpPr>
            <a:spLocks noGrp="1"/>
          </p:cNvSpPr>
          <p:nvPr>
            <p:ph type="ctrTitle"/>
          </p:nvPr>
        </p:nvSpPr>
        <p:spPr>
          <a:xfrm>
            <a:off x="652750" y="640081"/>
            <a:ext cx="4806184" cy="4123272"/>
          </a:xfrm>
          <a:noFill/>
        </p:spPr>
        <p:txBody>
          <a:bodyPr>
            <a:normAutofit/>
          </a:bodyPr>
          <a:lstStyle/>
          <a:p>
            <a:pPr algn="r"/>
            <a:r>
              <a:rPr lang="en-US" sz="6600">
                <a:solidFill>
                  <a:schemeClr val="bg1"/>
                </a:solidFill>
              </a:rPr>
              <a:t>Isolation and Quarantine</a:t>
            </a:r>
          </a:p>
        </p:txBody>
      </p:sp>
      <p:sp>
        <p:nvSpPr>
          <p:cNvPr id="3" name="Subtitle 2">
            <a:extLst>
              <a:ext uri="{FF2B5EF4-FFF2-40B4-BE49-F238E27FC236}">
                <a16:creationId xmlns:a16="http://schemas.microsoft.com/office/drawing/2014/main" id="{5396FC6D-E341-4A6C-8D44-2307FC627381}"/>
              </a:ext>
            </a:extLst>
          </p:cNvPr>
          <p:cNvSpPr>
            <a:spLocks noGrp="1"/>
          </p:cNvSpPr>
          <p:nvPr>
            <p:ph type="subTitle" idx="1"/>
          </p:nvPr>
        </p:nvSpPr>
        <p:spPr>
          <a:xfrm>
            <a:off x="652750" y="4901783"/>
            <a:ext cx="4806184" cy="1316137"/>
          </a:xfrm>
          <a:noFill/>
        </p:spPr>
        <p:txBody>
          <a:bodyPr>
            <a:normAutofit/>
          </a:bodyPr>
          <a:lstStyle/>
          <a:p>
            <a:pPr algn="r"/>
            <a:r>
              <a:rPr lang="en-US" sz="3200" dirty="0">
                <a:solidFill>
                  <a:schemeClr val="accent1">
                    <a:lumMod val="20000"/>
                    <a:lumOff val="80000"/>
                  </a:schemeClr>
                </a:solidFill>
              </a:rPr>
              <a:t>Long Term Care Facilities</a:t>
            </a:r>
          </a:p>
        </p:txBody>
      </p:sp>
      <p:sp>
        <p:nvSpPr>
          <p:cNvPr id="4" name="TextBox 3">
            <a:extLst>
              <a:ext uri="{FF2B5EF4-FFF2-40B4-BE49-F238E27FC236}">
                <a16:creationId xmlns:a16="http://schemas.microsoft.com/office/drawing/2014/main" id="{D517977E-16D0-4729-8FF4-042FD31EB5D5}"/>
              </a:ext>
            </a:extLst>
          </p:cNvPr>
          <p:cNvSpPr txBox="1"/>
          <p:nvPr/>
        </p:nvSpPr>
        <p:spPr>
          <a:xfrm>
            <a:off x="43296" y="6265332"/>
            <a:ext cx="3515557" cy="461665"/>
          </a:xfrm>
          <a:prstGeom prst="rect">
            <a:avLst/>
          </a:prstGeom>
          <a:noFill/>
        </p:spPr>
        <p:txBody>
          <a:bodyPr wrap="square" rtlCol="0">
            <a:spAutoFit/>
          </a:bodyPr>
          <a:lstStyle/>
          <a:p>
            <a:r>
              <a:rPr lang="en-US" sz="1200" dirty="0">
                <a:solidFill>
                  <a:schemeClr val="bg1"/>
                </a:solidFill>
              </a:rPr>
              <a:t>This presentation is the property of WCEMS CHP – do not use or distribute without permission</a:t>
            </a:r>
          </a:p>
        </p:txBody>
      </p:sp>
    </p:spTree>
    <p:extLst>
      <p:ext uri="{BB962C8B-B14F-4D97-AF65-F5344CB8AC3E}">
        <p14:creationId xmlns:p14="http://schemas.microsoft.com/office/powerpoint/2010/main" val="424490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9" name="Picture 18">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8009D890-8A01-409D-ADA2-88D4A5E586CF}"/>
              </a:ext>
            </a:extLst>
          </p:cNvPr>
          <p:cNvSpPr>
            <a:spLocks noGrp="1"/>
          </p:cNvSpPr>
          <p:nvPr>
            <p:ph type="title"/>
          </p:nvPr>
        </p:nvSpPr>
        <p:spPr>
          <a:xfrm>
            <a:off x="805661" y="1401859"/>
            <a:ext cx="3510845" cy="4054282"/>
          </a:xfrm>
        </p:spPr>
        <p:txBody>
          <a:bodyPr vert="horz" lIns="91440" tIns="45720" rIns="91440" bIns="45720" rtlCol="0" anchor="ctr">
            <a:normAutofit/>
          </a:bodyPr>
          <a:lstStyle/>
          <a:p>
            <a:r>
              <a:rPr lang="en-US" sz="4000" kern="1200">
                <a:solidFill>
                  <a:srgbClr val="FFFFFF"/>
                </a:solidFill>
                <a:latin typeface="+mj-lt"/>
                <a:ea typeface="+mj-ea"/>
                <a:cs typeface="+mj-cs"/>
              </a:rPr>
              <a:t>In this training, you will learn:</a:t>
            </a:r>
          </a:p>
        </p:txBody>
      </p:sp>
      <p:sp>
        <p:nvSpPr>
          <p:cNvPr id="3" name="TextBox 2">
            <a:extLst>
              <a:ext uri="{FF2B5EF4-FFF2-40B4-BE49-F238E27FC236}">
                <a16:creationId xmlns:a16="http://schemas.microsoft.com/office/drawing/2014/main" id="{53FF3BC5-7A76-4624-854B-D19FB6ED12D8}"/>
              </a:ext>
            </a:extLst>
          </p:cNvPr>
          <p:cNvSpPr txBox="1"/>
          <p:nvPr/>
        </p:nvSpPr>
        <p:spPr>
          <a:xfrm>
            <a:off x="5257800" y="1553134"/>
            <a:ext cx="6128539" cy="375173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200" dirty="0">
                <a:solidFill>
                  <a:srgbClr val="FFFFFF"/>
                </a:solidFill>
              </a:rPr>
              <a:t>What is Isolation?</a:t>
            </a:r>
          </a:p>
          <a:p>
            <a:pPr marL="342900" indent="-228600">
              <a:lnSpc>
                <a:spcPct val="90000"/>
              </a:lnSpc>
              <a:spcAft>
                <a:spcPts val="600"/>
              </a:spcAft>
              <a:buFont typeface="Arial" panose="020B0604020202020204" pitchFamily="34" charset="0"/>
              <a:buChar char="•"/>
            </a:pPr>
            <a:r>
              <a:rPr lang="en-US" sz="2200" dirty="0">
                <a:solidFill>
                  <a:srgbClr val="FFFFFF"/>
                </a:solidFill>
              </a:rPr>
              <a:t>What is Quarantine?</a:t>
            </a:r>
          </a:p>
          <a:p>
            <a:pPr marL="342900" indent="-228600">
              <a:lnSpc>
                <a:spcPct val="90000"/>
              </a:lnSpc>
              <a:spcAft>
                <a:spcPts val="600"/>
              </a:spcAft>
              <a:buFont typeface="Arial" panose="020B0604020202020204" pitchFamily="34" charset="0"/>
              <a:buChar char="•"/>
            </a:pPr>
            <a:r>
              <a:rPr lang="en-US" sz="2200" dirty="0">
                <a:solidFill>
                  <a:srgbClr val="FFFFFF"/>
                </a:solidFill>
              </a:rPr>
              <a:t>Who should be Isolated?</a:t>
            </a:r>
          </a:p>
          <a:p>
            <a:pPr marL="342900" indent="-228600">
              <a:lnSpc>
                <a:spcPct val="90000"/>
              </a:lnSpc>
              <a:spcAft>
                <a:spcPts val="600"/>
              </a:spcAft>
              <a:buFont typeface="Arial" panose="020B0604020202020204" pitchFamily="34" charset="0"/>
              <a:buChar char="•"/>
            </a:pPr>
            <a:r>
              <a:rPr lang="en-US" sz="2200" dirty="0">
                <a:solidFill>
                  <a:srgbClr val="FFFFFF"/>
                </a:solidFill>
              </a:rPr>
              <a:t>Who should be Quarantined?</a:t>
            </a:r>
          </a:p>
          <a:p>
            <a:pPr marL="342900" indent="-228600">
              <a:lnSpc>
                <a:spcPct val="90000"/>
              </a:lnSpc>
              <a:spcAft>
                <a:spcPts val="600"/>
              </a:spcAft>
              <a:buFont typeface="Arial" panose="020B0604020202020204" pitchFamily="34" charset="0"/>
              <a:buChar char="•"/>
            </a:pPr>
            <a:r>
              <a:rPr lang="en-US" sz="2200" dirty="0">
                <a:solidFill>
                  <a:srgbClr val="FFFFFF"/>
                </a:solidFill>
              </a:rPr>
              <a:t>When can someone be moved out of isolation/quarantine?</a:t>
            </a:r>
          </a:p>
          <a:p>
            <a:pPr marL="342900" indent="-228600">
              <a:lnSpc>
                <a:spcPct val="90000"/>
              </a:lnSpc>
              <a:spcAft>
                <a:spcPts val="600"/>
              </a:spcAft>
              <a:buFont typeface="Arial" panose="020B0604020202020204" pitchFamily="34" charset="0"/>
              <a:buChar char="•"/>
            </a:pPr>
            <a:r>
              <a:rPr lang="en-US" sz="2200" dirty="0">
                <a:solidFill>
                  <a:srgbClr val="FFFFFF"/>
                </a:solidFill>
              </a:rPr>
              <a:t>How do I set up a separate area in my facility?</a:t>
            </a:r>
          </a:p>
          <a:p>
            <a:pPr marL="342900" indent="-228600">
              <a:lnSpc>
                <a:spcPct val="90000"/>
              </a:lnSpc>
              <a:spcAft>
                <a:spcPts val="600"/>
              </a:spcAft>
              <a:buFont typeface="Arial" panose="020B0604020202020204" pitchFamily="34" charset="0"/>
              <a:buChar char="•"/>
            </a:pPr>
            <a:r>
              <a:rPr lang="en-US" sz="2200" dirty="0">
                <a:solidFill>
                  <a:srgbClr val="FFFFFF"/>
                </a:solidFill>
              </a:rPr>
              <a:t>How do I staff Isolation/Quarantine areas?</a:t>
            </a:r>
          </a:p>
          <a:p>
            <a:pPr marL="342900" indent="-228600">
              <a:lnSpc>
                <a:spcPct val="90000"/>
              </a:lnSpc>
              <a:spcAft>
                <a:spcPts val="600"/>
              </a:spcAft>
              <a:buFont typeface="Arial" panose="020B0604020202020204" pitchFamily="34" charset="0"/>
              <a:buChar char="•"/>
            </a:pPr>
            <a:r>
              <a:rPr lang="en-US" sz="2200" dirty="0">
                <a:solidFill>
                  <a:srgbClr val="FFFFFF"/>
                </a:solidFill>
              </a:rPr>
              <a:t>Special considerations</a:t>
            </a:r>
          </a:p>
        </p:txBody>
      </p:sp>
      <p:sp>
        <p:nvSpPr>
          <p:cNvPr id="21" name="Rectangle 20">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8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DC14-B779-419F-8595-3315A8BB6F52}"/>
              </a:ext>
            </a:extLst>
          </p:cNvPr>
          <p:cNvSpPr>
            <a:spLocks noGrp="1"/>
          </p:cNvSpPr>
          <p:nvPr>
            <p:ph type="title"/>
          </p:nvPr>
        </p:nvSpPr>
        <p:spPr>
          <a:solidFill>
            <a:schemeClr val="accent1">
              <a:lumMod val="60000"/>
              <a:lumOff val="40000"/>
            </a:schemeClr>
          </a:solidFill>
        </p:spPr>
        <p:txBody>
          <a:bodyPr/>
          <a:lstStyle/>
          <a:p>
            <a:pPr algn="ctr"/>
            <a:r>
              <a:rPr lang="en-US" dirty="0"/>
              <a:t>Quarantine vs Isolation</a:t>
            </a:r>
          </a:p>
        </p:txBody>
      </p:sp>
      <p:sp>
        <p:nvSpPr>
          <p:cNvPr id="4" name="TextBox 3">
            <a:extLst>
              <a:ext uri="{FF2B5EF4-FFF2-40B4-BE49-F238E27FC236}">
                <a16:creationId xmlns:a16="http://schemas.microsoft.com/office/drawing/2014/main" id="{B252CFB7-8531-49DE-A777-03FFFDBD2F6A}"/>
              </a:ext>
            </a:extLst>
          </p:cNvPr>
          <p:cNvSpPr txBox="1"/>
          <p:nvPr/>
        </p:nvSpPr>
        <p:spPr>
          <a:xfrm>
            <a:off x="1116419" y="2030819"/>
            <a:ext cx="4508204" cy="3416320"/>
          </a:xfrm>
          <a:prstGeom prst="rect">
            <a:avLst/>
          </a:prstGeom>
          <a:noFill/>
        </p:spPr>
        <p:txBody>
          <a:bodyPr wrap="square" rtlCol="0">
            <a:spAutoFit/>
          </a:bodyPr>
          <a:lstStyle/>
          <a:p>
            <a:r>
              <a:rPr lang="en-US" dirty="0">
                <a:solidFill>
                  <a:schemeClr val="accent1">
                    <a:lumMod val="75000"/>
                  </a:schemeClr>
                </a:solidFill>
              </a:rPr>
              <a:t>Quarantine keeps someone who was in close contact with someone who is/was infected with COVID-19 away from others.</a:t>
            </a:r>
          </a:p>
          <a:p>
            <a:endParaRPr lang="en-US" dirty="0">
              <a:solidFill>
                <a:schemeClr val="accent1">
                  <a:lumMod val="75000"/>
                </a:schemeClr>
              </a:solidFill>
            </a:endParaRPr>
          </a:p>
          <a:p>
            <a:r>
              <a:rPr lang="en-US" dirty="0">
                <a:solidFill>
                  <a:schemeClr val="accent1">
                    <a:lumMod val="75000"/>
                  </a:schemeClr>
                </a:solidFill>
              </a:rPr>
              <a:t>Quarantine also keeps someone who has an unknown COVID-19 status away from others pending test results.</a:t>
            </a:r>
          </a:p>
          <a:p>
            <a:endParaRPr lang="en-US" dirty="0">
              <a:solidFill>
                <a:schemeClr val="accent1">
                  <a:lumMod val="75000"/>
                </a:schemeClr>
              </a:solidFill>
            </a:endParaRPr>
          </a:p>
          <a:p>
            <a:r>
              <a:rPr lang="en-US" dirty="0">
                <a:solidFill>
                  <a:schemeClr val="accent1">
                    <a:lumMod val="75000"/>
                  </a:schemeClr>
                </a:solidFill>
              </a:rPr>
              <a:t>Any new admission or returning resident should be kept in quarantine for the recommended time in order to prevent asymptomatic transmission of infection</a:t>
            </a:r>
          </a:p>
        </p:txBody>
      </p:sp>
      <p:sp>
        <p:nvSpPr>
          <p:cNvPr id="5" name="TextBox 4">
            <a:extLst>
              <a:ext uri="{FF2B5EF4-FFF2-40B4-BE49-F238E27FC236}">
                <a16:creationId xmlns:a16="http://schemas.microsoft.com/office/drawing/2014/main" id="{F79DAEB2-DDB3-47B3-BFB9-D7087C14FF50}"/>
              </a:ext>
            </a:extLst>
          </p:cNvPr>
          <p:cNvSpPr txBox="1"/>
          <p:nvPr/>
        </p:nvSpPr>
        <p:spPr>
          <a:xfrm>
            <a:off x="6783572" y="2030819"/>
            <a:ext cx="4292009" cy="2031325"/>
          </a:xfrm>
          <a:prstGeom prst="rect">
            <a:avLst/>
          </a:prstGeom>
          <a:noFill/>
        </p:spPr>
        <p:txBody>
          <a:bodyPr wrap="square" rtlCol="0">
            <a:spAutoFit/>
          </a:bodyPr>
          <a:lstStyle/>
          <a:p>
            <a:r>
              <a:rPr lang="en-US" dirty="0">
                <a:solidFill>
                  <a:schemeClr val="accent1">
                    <a:lumMod val="75000"/>
                  </a:schemeClr>
                </a:solidFill>
              </a:rPr>
              <a:t>Isolation keeps someone who is sick and/or tested positive for COVID-19 away from others.</a:t>
            </a:r>
          </a:p>
          <a:p>
            <a:endParaRPr lang="en-US" dirty="0">
              <a:solidFill>
                <a:schemeClr val="accent1">
                  <a:lumMod val="75000"/>
                </a:schemeClr>
              </a:solidFill>
            </a:endParaRPr>
          </a:p>
          <a:p>
            <a:r>
              <a:rPr lang="en-US" dirty="0">
                <a:solidFill>
                  <a:schemeClr val="accent1">
                    <a:lumMod val="75000"/>
                  </a:schemeClr>
                </a:solidFill>
              </a:rPr>
              <a:t>Any resident with a positive PCR or antigen test should be kept in isolation for the recommended period of time</a:t>
            </a:r>
          </a:p>
        </p:txBody>
      </p:sp>
    </p:spTree>
    <p:extLst>
      <p:ext uri="{BB962C8B-B14F-4D97-AF65-F5344CB8AC3E}">
        <p14:creationId xmlns:p14="http://schemas.microsoft.com/office/powerpoint/2010/main" val="135182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FCDF9D-16FA-4E17-ACB7-038D0C3188DE}"/>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3700" kern="1200">
                <a:solidFill>
                  <a:schemeClr val="bg1"/>
                </a:solidFill>
                <a:latin typeface="+mj-lt"/>
                <a:ea typeface="+mj-ea"/>
                <a:cs typeface="+mj-cs"/>
              </a:rPr>
              <a:t>Discontinuation of Isolation</a:t>
            </a:r>
          </a:p>
        </p:txBody>
      </p:sp>
      <p:pic>
        <p:nvPicPr>
          <p:cNvPr id="35" name="Graphic 7" descr="Test tubes">
            <a:extLst>
              <a:ext uri="{FF2B5EF4-FFF2-40B4-BE49-F238E27FC236}">
                <a16:creationId xmlns:a16="http://schemas.microsoft.com/office/drawing/2014/main" id="{8AC4820C-5034-4B21-BAB5-1F71501E2E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6" name="Content Placeholder 3">
            <a:extLst>
              <a:ext uri="{FF2B5EF4-FFF2-40B4-BE49-F238E27FC236}">
                <a16:creationId xmlns:a16="http://schemas.microsoft.com/office/drawing/2014/main" id="{B942862A-BBFF-4314-ABF0-7D6A6F268C21}"/>
              </a:ext>
            </a:extLst>
          </p:cNvPr>
          <p:cNvSpPr>
            <a:spLocks noGrp="1"/>
          </p:cNvSpPr>
          <p:nvPr>
            <p:ph sz="half" idx="2"/>
          </p:nvPr>
        </p:nvSpPr>
        <p:spPr>
          <a:xfrm>
            <a:off x="4330719" y="641615"/>
            <a:ext cx="7289799" cy="6083276"/>
          </a:xfrm>
        </p:spPr>
        <p:txBody>
          <a:bodyPr vert="horz" lIns="91440" tIns="45720" rIns="91440" bIns="45720" rtlCol="0" anchor="ctr">
            <a:normAutofit/>
          </a:bodyPr>
          <a:lstStyle/>
          <a:p>
            <a:pPr marL="0" indent="0">
              <a:buNone/>
            </a:pPr>
            <a:r>
              <a:rPr lang="en-US" sz="1300" b="1" i="1" dirty="0">
                <a:effectLst/>
              </a:rPr>
              <a:t>A test-based strategy is no longer recommended (except as noted below) because, in the majority of cases, it results in prolonged isolation of patients who continue to shed detectable SARS-CoV-2 RNA but are no longer infectious.</a:t>
            </a:r>
          </a:p>
          <a:p>
            <a:pPr marL="0" indent="0">
              <a:buNone/>
            </a:pPr>
            <a:r>
              <a:rPr lang="en-US" sz="1300" b="1" i="0" dirty="0">
                <a:effectLst/>
              </a:rPr>
              <a:t>Symptom-Based Strategy for Discontinuing Transmission-Based Precautions.</a:t>
            </a:r>
            <a:endParaRPr lang="en-US" sz="1300" b="0" i="0" dirty="0">
              <a:effectLst/>
            </a:endParaRPr>
          </a:p>
          <a:p>
            <a:pPr marL="0"/>
            <a:r>
              <a:rPr lang="en-US" sz="1300" b="0" i="1" dirty="0">
                <a:effectLst/>
              </a:rPr>
              <a:t>Patients with </a:t>
            </a:r>
            <a:r>
              <a:rPr lang="en-US" sz="1300" b="0" i="1" u="sng" dirty="0">
                <a:effectLst/>
                <a:hlinkClick r:id="rId4"/>
              </a:rPr>
              <a:t>mild to moderate</a:t>
            </a:r>
            <a:r>
              <a:rPr lang="en-US" sz="1300" b="0" i="1" dirty="0">
                <a:effectLst/>
              </a:rPr>
              <a:t> illness who are not severely immunocompromised:</a:t>
            </a:r>
            <a:endParaRPr lang="en-US" sz="1300" b="0" i="0" dirty="0">
              <a:effectLst/>
            </a:endParaRPr>
          </a:p>
          <a:p>
            <a:r>
              <a:rPr lang="en-US" sz="1300" b="0" i="0" dirty="0">
                <a:effectLst/>
              </a:rPr>
              <a:t>At least 10 days have passed </a:t>
            </a:r>
            <a:r>
              <a:rPr lang="en-US" sz="1300" b="0" i="1" dirty="0">
                <a:effectLst/>
              </a:rPr>
              <a:t>since symptoms first appeared</a:t>
            </a:r>
            <a:r>
              <a:rPr lang="en-US" sz="1300" b="1" i="0" dirty="0">
                <a:effectLst/>
              </a:rPr>
              <a:t> and</a:t>
            </a:r>
            <a:endParaRPr lang="en-US" sz="1300" b="0" i="0" dirty="0">
              <a:effectLst/>
            </a:endParaRPr>
          </a:p>
          <a:p>
            <a:r>
              <a:rPr lang="en-US" sz="1300" b="0" i="0" dirty="0">
                <a:effectLst/>
              </a:rPr>
              <a:t>At least 24 hours have passed </a:t>
            </a:r>
            <a:r>
              <a:rPr lang="en-US" sz="1300" b="0" i="1" dirty="0">
                <a:effectLst/>
              </a:rPr>
              <a:t>since last </a:t>
            </a:r>
            <a:r>
              <a:rPr lang="en-US" sz="1300" b="0" i="0" dirty="0">
                <a:effectLst/>
              </a:rPr>
              <a:t>fever without the use of fever-reducing medications </a:t>
            </a:r>
            <a:r>
              <a:rPr lang="en-US" sz="1300" b="1" i="0" dirty="0">
                <a:effectLst/>
              </a:rPr>
              <a:t>and</a:t>
            </a:r>
            <a:endParaRPr lang="en-US" sz="1300" b="0" i="0" dirty="0">
              <a:effectLst/>
            </a:endParaRPr>
          </a:p>
          <a:p>
            <a:r>
              <a:rPr lang="en-US" sz="1300" b="0" i="0" dirty="0">
                <a:effectLst/>
              </a:rPr>
              <a:t>Symptoms (e.g., cough, shortness of breath) have improved</a:t>
            </a:r>
          </a:p>
          <a:p>
            <a:pPr marL="0"/>
            <a:r>
              <a:rPr lang="en-US" sz="1300" b="0" i="1" dirty="0">
                <a:effectLst/>
              </a:rPr>
              <a:t>Patients with </a:t>
            </a:r>
            <a:r>
              <a:rPr lang="en-US" sz="1300" b="0" i="1" u="sng" dirty="0">
                <a:effectLst/>
                <a:hlinkClick r:id="rId4"/>
              </a:rPr>
              <a:t>severe to critical illness</a:t>
            </a:r>
            <a:r>
              <a:rPr lang="en-US" sz="1300" b="0" i="1" dirty="0">
                <a:effectLst/>
              </a:rPr>
              <a:t> or who are severely immunocompromised</a:t>
            </a:r>
            <a:r>
              <a:rPr lang="en-US" sz="1300" b="0" i="1" u="none" strike="noStrike" baseline="30000" dirty="0">
                <a:effectLst/>
              </a:rPr>
              <a:t>1</a:t>
            </a:r>
            <a:r>
              <a:rPr lang="en-US" sz="1300" b="0" i="1" dirty="0">
                <a:effectLst/>
              </a:rPr>
              <a:t>:</a:t>
            </a:r>
            <a:endParaRPr lang="en-US" sz="1300" b="0" i="0" dirty="0">
              <a:effectLst/>
            </a:endParaRPr>
          </a:p>
          <a:p>
            <a:r>
              <a:rPr lang="en-US" sz="1300" b="0" i="0" dirty="0">
                <a:effectLst/>
              </a:rPr>
              <a:t>At least 10 days and up to 20 days have passed </a:t>
            </a:r>
            <a:r>
              <a:rPr lang="en-US" sz="1300" b="0" i="1" dirty="0">
                <a:effectLst/>
              </a:rPr>
              <a:t>since symptoms first appeared </a:t>
            </a:r>
            <a:r>
              <a:rPr lang="en-US" sz="1300" b="1" i="0" dirty="0">
                <a:effectLst/>
              </a:rPr>
              <a:t>and</a:t>
            </a:r>
            <a:endParaRPr lang="en-US" sz="1300" b="0" i="0" dirty="0">
              <a:effectLst/>
            </a:endParaRPr>
          </a:p>
          <a:p>
            <a:r>
              <a:rPr lang="en-US" sz="1300" b="0" i="0" dirty="0">
                <a:effectLst/>
              </a:rPr>
              <a:t>At least 24 hours have passed </a:t>
            </a:r>
            <a:r>
              <a:rPr lang="en-US" sz="1300" b="0" i="1" dirty="0">
                <a:effectLst/>
              </a:rPr>
              <a:t>since last</a:t>
            </a:r>
            <a:r>
              <a:rPr lang="en-US" sz="1300" b="0" i="0" dirty="0">
                <a:effectLst/>
              </a:rPr>
              <a:t> fever without the use of fever-reducing medications </a:t>
            </a:r>
            <a:r>
              <a:rPr lang="en-US" sz="1300" b="1" i="0" dirty="0">
                <a:effectLst/>
              </a:rPr>
              <a:t>and</a:t>
            </a:r>
            <a:endParaRPr lang="en-US" sz="1300" b="0" i="0" dirty="0">
              <a:effectLst/>
            </a:endParaRPr>
          </a:p>
          <a:p>
            <a:r>
              <a:rPr lang="en-US" sz="1300" b="0" i="0" dirty="0">
                <a:effectLst/>
              </a:rPr>
              <a:t>Symptoms (e.g., cough, shortness of breath) have improved</a:t>
            </a:r>
          </a:p>
          <a:p>
            <a:r>
              <a:rPr lang="en-US" sz="1300" b="0" i="0" dirty="0">
                <a:effectLst/>
              </a:rPr>
              <a:t>Consider consultation with infection control experts</a:t>
            </a:r>
          </a:p>
          <a:p>
            <a:pPr marL="0" indent="0">
              <a:buNone/>
            </a:pPr>
            <a:r>
              <a:rPr lang="en-US" sz="1300" b="1" i="1" dirty="0">
                <a:effectLst/>
              </a:rPr>
              <a:t>The decision to discontinue empiric </a:t>
            </a:r>
            <a:r>
              <a:rPr lang="en-US" sz="1300" b="1" i="1" u="sng" dirty="0">
                <a:effectLst/>
                <a:hlinkClick r:id="rId5"/>
              </a:rPr>
              <a:t>Transmission-Based Precautions</a:t>
            </a:r>
            <a:r>
              <a:rPr lang="en-US" sz="1300" b="1" i="1" dirty="0">
                <a:effectLst/>
              </a:rPr>
              <a:t> by excluding the diagnosis of current SARS-CoV-2 infection for a patient with suspected SARS-CoV-2 infection can be made based upon having negative results from at least one respiratory specimen tested using an FDA-authorized molecular viral assay to detect SARS-CoV-2 RNA.</a:t>
            </a:r>
          </a:p>
          <a:p>
            <a:r>
              <a:rPr lang="en-US" sz="1300" b="0" i="0" dirty="0">
                <a:effectLst/>
              </a:rPr>
              <a:t>If a higher level of clinical suspicion for SARS-CoV-2 infection exists, consider maintaining Transmission-Based Precautions and performing a second test for SARS-CoV-2 RNA.</a:t>
            </a:r>
          </a:p>
          <a:p>
            <a:r>
              <a:rPr lang="en-US" sz="1300" b="0" i="0" dirty="0">
                <a:effectLst/>
              </a:rPr>
              <a:t>If a patient suspected of having SARS-CoV-2 infection is never tested, the decision to discontinue Transmission-Based Precautions can be made using the </a:t>
            </a:r>
            <a:r>
              <a:rPr lang="en-US" sz="1300" b="0" i="1" dirty="0">
                <a:effectLst/>
              </a:rPr>
              <a:t>symptom-based strategy</a:t>
            </a:r>
            <a:r>
              <a:rPr lang="en-US" sz="1300" b="0" i="0" dirty="0">
                <a:effectLst/>
              </a:rPr>
              <a:t>.</a:t>
            </a:r>
          </a:p>
          <a:p>
            <a:endParaRPr lang="en-US" sz="1300" b="0" i="0" dirty="0">
              <a:effectLst/>
            </a:endParaRPr>
          </a:p>
          <a:p>
            <a:endParaRPr lang="en-US" sz="1300" i="1" dirty="0"/>
          </a:p>
        </p:txBody>
      </p:sp>
    </p:spTree>
    <p:extLst>
      <p:ext uri="{BB962C8B-B14F-4D97-AF65-F5344CB8AC3E}">
        <p14:creationId xmlns:p14="http://schemas.microsoft.com/office/powerpoint/2010/main" val="390577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C2CA7746-14E8-4C4E-8AD0-ECF5D2F54945}"/>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kern="1200">
                <a:solidFill>
                  <a:srgbClr val="3F3F3F"/>
                </a:solidFill>
                <a:latin typeface="+mj-lt"/>
                <a:ea typeface="+mj-ea"/>
                <a:cs typeface="+mj-cs"/>
              </a:rPr>
              <a:t>Discontinuation of Quarantine</a:t>
            </a:r>
          </a:p>
        </p:txBody>
      </p:sp>
      <p:sp>
        <p:nvSpPr>
          <p:cNvPr id="4" name="TextBox 3">
            <a:extLst>
              <a:ext uri="{FF2B5EF4-FFF2-40B4-BE49-F238E27FC236}">
                <a16:creationId xmlns:a16="http://schemas.microsoft.com/office/drawing/2014/main" id="{73028485-302A-4509-9BBB-0681EF9737C7}"/>
              </a:ext>
            </a:extLst>
          </p:cNvPr>
          <p:cNvSpPr txBox="1"/>
          <p:nvPr/>
        </p:nvSpPr>
        <p:spPr>
          <a:xfrm>
            <a:off x="6305550" y="1032987"/>
            <a:ext cx="5246370" cy="479202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0" i="0">
                <a:solidFill>
                  <a:srgbClr val="FFFFFF"/>
                </a:solidFill>
                <a:effectLst/>
              </a:rPr>
              <a:t>Newly admitted or readmitted residents should still be monitored for evidence of COVID-19 for 14 days after admission and cared for using all recommended COVID-19 PPE.  </a:t>
            </a:r>
          </a:p>
          <a:p>
            <a:pPr indent="-228600">
              <a:lnSpc>
                <a:spcPct val="90000"/>
              </a:lnSpc>
              <a:spcAft>
                <a:spcPts val="600"/>
              </a:spcAft>
              <a:buFont typeface="Arial" panose="020B0604020202020204" pitchFamily="34" charset="0"/>
              <a:buChar char="•"/>
            </a:pPr>
            <a:r>
              <a:rPr lang="en-US" sz="2400" b="1" i="1">
                <a:solidFill>
                  <a:srgbClr val="FFFFFF"/>
                </a:solidFill>
                <a:effectLst/>
              </a:rPr>
              <a:t>Testing should not be required prior to transfer of a resident from an acute-care facility to a nursing home</a:t>
            </a:r>
            <a:r>
              <a:rPr lang="en-US" sz="2400" b="0" i="1">
                <a:solidFill>
                  <a:srgbClr val="FFFFFF"/>
                </a:solidFill>
                <a:effectLst/>
              </a:rPr>
              <a:t>.</a:t>
            </a:r>
          </a:p>
          <a:p>
            <a:pPr indent="-228600">
              <a:lnSpc>
                <a:spcPct val="90000"/>
              </a:lnSpc>
              <a:spcAft>
                <a:spcPts val="600"/>
              </a:spcAft>
              <a:buFont typeface="Arial" panose="020B0604020202020204" pitchFamily="34" charset="0"/>
              <a:buChar char="•"/>
            </a:pPr>
            <a:r>
              <a:rPr lang="en-US" sz="2400" b="0">
                <a:solidFill>
                  <a:srgbClr val="FFFFFF"/>
                </a:solidFill>
                <a:effectLst/>
              </a:rPr>
              <a:t>Residents exposed to a positive case, but who are asymptomatic should be quarantined to monitor for symptoms and await testing.</a:t>
            </a:r>
          </a:p>
        </p:txBody>
      </p:sp>
    </p:spTree>
    <p:extLst>
      <p:ext uri="{BB962C8B-B14F-4D97-AF65-F5344CB8AC3E}">
        <p14:creationId xmlns:p14="http://schemas.microsoft.com/office/powerpoint/2010/main" val="18005142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4624175"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4354591"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44B5E-FC5D-457F-B2A8-7F0033137C91}"/>
              </a:ext>
            </a:extLst>
          </p:cNvPr>
          <p:cNvSpPr>
            <a:spLocks noGrp="1"/>
          </p:cNvSpPr>
          <p:nvPr>
            <p:ph type="title"/>
          </p:nvPr>
        </p:nvSpPr>
        <p:spPr>
          <a:xfrm>
            <a:off x="1329991" y="1590420"/>
            <a:ext cx="3750009" cy="3706176"/>
          </a:xfrm>
        </p:spPr>
        <p:txBody>
          <a:bodyPr vert="horz" lIns="91440" tIns="45720" rIns="91440" bIns="45720" rtlCol="0" anchor="ctr">
            <a:normAutofit/>
          </a:bodyPr>
          <a:lstStyle/>
          <a:p>
            <a:r>
              <a:rPr lang="en-US" sz="4800" kern="1200" dirty="0">
                <a:solidFill>
                  <a:srgbClr val="FFFFFF"/>
                </a:solidFill>
                <a:latin typeface="+mj-lt"/>
                <a:ea typeface="+mj-ea"/>
                <a:cs typeface="+mj-cs"/>
              </a:rPr>
              <a:t>Resident </a:t>
            </a:r>
            <a:r>
              <a:rPr lang="en-US" sz="4800" kern="1200" dirty="0" err="1">
                <a:solidFill>
                  <a:srgbClr val="FFFFFF"/>
                </a:solidFill>
                <a:latin typeface="+mj-lt"/>
                <a:ea typeface="+mj-ea"/>
                <a:cs typeface="+mj-cs"/>
              </a:rPr>
              <a:t>Cohorting</a:t>
            </a:r>
            <a:endParaRPr lang="en-US" sz="4800" kern="1200" dirty="0">
              <a:solidFill>
                <a:srgbClr val="FFFFFF"/>
              </a:solidFill>
              <a:latin typeface="+mj-lt"/>
              <a:ea typeface="+mj-ea"/>
              <a:cs typeface="+mj-cs"/>
            </a:endParaRPr>
          </a:p>
        </p:txBody>
      </p:sp>
      <p:grpSp>
        <p:nvGrpSpPr>
          <p:cNvPr id="14" name="Group 13">
            <a:extLst>
              <a:ext uri="{FF2B5EF4-FFF2-40B4-BE49-F238E27FC236}">
                <a16:creationId xmlns:a16="http://schemas.microsoft.com/office/drawing/2014/main" id="{C4218787-E6A4-4B80-9264-401AC864C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E8D92D4B-FC8B-42FF-B330-0F8187AC3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869243D1-5ECC-4158-BE71-994C8E28B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583EC76E-F083-4CE1-90B9-47FC1D1E9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61FCA8D-7CF4-4590-B46C-8F2B37086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DEEF5F38-8CFF-417E-B899-740E109DA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837D591-5DC3-4A27-9E9B-3A93872A0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98A7C6D-12D7-49AB-8E8B-7BC954B57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AAD20C8-6762-4AB5-BD26-06463554A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0485315-0687-4ACA-B1DF-9CE5AB60F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2F9618A-491F-4482-B3D4-6CAF4AD23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0591CF4-DE73-4D41-BD78-673B25A1F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93131C7D-7D49-4E72-B658-E7EA18C7D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CAE4406-0262-4B0E-8BEC-062D5079F2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0294"/>
            <a:ext cx="2177162" cy="2376595"/>
            <a:chOff x="687925" y="3500294"/>
            <a:chExt cx="2177162" cy="2376595"/>
          </a:xfrm>
        </p:grpSpPr>
        <p:sp>
          <p:nvSpPr>
            <p:cNvPr id="29" name="Rectangle 66">
              <a:extLst>
                <a:ext uri="{FF2B5EF4-FFF2-40B4-BE49-F238E27FC236}">
                  <a16:creationId xmlns:a16="http://schemas.microsoft.com/office/drawing/2014/main" id="{0BE25EBE-2473-4625-9D81-5EDE8A32F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C85784B-25A9-4F3C-B8CE-EA0C5779F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55ED6F17-088A-41BA-9F01-84968C5EF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40E996A-42E5-41A5-9731-A46B526A8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3192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3FD45B-66A6-4474-81CD-7A809E085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31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6EC6478-1D4B-4340-8815-5C18CAF80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230A3B7D-0A66-4C78-89FA-72B6EE2AB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E8512C95-82DE-4518-81DF-4444A8A0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4EB4443-5599-4A23-A9B9-E671EF25B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9847B105-F8EE-4AD6-8D3E-A13574ED4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9E161F6D-8FCB-4AA1-BF41-7B5E2EFA1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ECB8CF2A-176B-457D-B031-3DAF2199D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0C6D01D-0808-4CBC-940B-C461568D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3192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1CA7902B-E443-4797-A93B-A93A949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9476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08F0FEF6-7627-483C-BA94-92001F20A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7CF4CD8E-FB24-42DF-B2D7-4F857B566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5CE034BB-E736-4D74-84F1-783DD31B1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429B2E63-7610-4DFC-B121-C5642CC07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082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5BCDD98-AEF8-48C7-AD36-1A0172DBD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082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22BBA9F2-4CD7-4D04-80F2-7E6C97D24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845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B4DFFE8A-CECA-411B-A74F-CDC69B42D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845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83A399D-CB9B-4BF4-A5B1-11F1AEC61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476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4E95862A-9101-42E7-A4DC-54904272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758879BB-61F7-4656-A949-942918E8D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B239065E-174C-4E55-8F08-753D01637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EFC1C157-65C2-4364-A98C-4990B2F2E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5B789995-3066-4FA5-845A-2F5D04CCF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48D0AFE9-5F16-4241-AC7C-7815B2E07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E7D8F4CC-AEDD-40CE-AF57-C53FBB7A1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18F6C01C-7A92-4BE3-818D-3F02C454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71381134-C199-45DE-9024-0D1AC8B89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9F386DF-8974-452C-BFA1-69DF9C703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D7FD2F1B-CA10-4903-A67B-CD12CBD94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F02D9C27-503C-4DAD-B837-941FCF103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3CCA7722-F576-4945-8C4A-BACD72449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1EF4D814-1A34-4454-86B3-72E5857D2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2A65427A-F6F4-4FCC-AD60-F2789FA15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893BAA80-E8EA-4FC0-BB91-7CD2E10F2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9E269127-5C6B-4DD7-9A77-F55B7D933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B9F0C615-B92F-4B29-8030-9F0C233BC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2D38AC94-BAD6-4D06-AF56-796E4AE19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5D6F1198-459C-4B24-9582-07EF3DE36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F9E7312F-1213-4731-981F-910D89C42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85393A61-B875-4502-B39A-FF198FDBC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5ECD7F79-6A5F-4C71-AF0C-EFD525A0F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D42B9D4E-A32F-4275-8EB9-94BC9F953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29A2EA8A-64FC-403B-91E3-CFA956B15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3563E01D-1F33-4568-9B64-199F5EEE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55C06EC6-E524-4AB4-8F99-7BD4E265D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3981652-0492-4F9B-AB42-5EF3F9DB9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1CB61193-4C8B-4BF7-9E45-1D2376B44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24935050-11C3-47FD-A1D2-949061524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1C67AECA-86A6-41C9-842D-4DF8F11C7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8917EBA8-92D8-4CED-8AD7-C27D66E2D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045BF9E8-281A-480D-AE50-5C850990D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3311767B-5796-44F1-86DB-C08467F41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632BBFC-1342-41EF-937B-4BA6D2BCF9FA}"/>
              </a:ext>
            </a:extLst>
          </p:cNvPr>
          <p:cNvSpPr txBox="1"/>
          <p:nvPr/>
        </p:nvSpPr>
        <p:spPr>
          <a:xfrm>
            <a:off x="6312596" y="1157201"/>
            <a:ext cx="5002191" cy="4543599"/>
          </a:xfrm>
          <a:prstGeom prst="rect">
            <a:avLst/>
          </a:prstGeom>
        </p:spPr>
        <p:txBody>
          <a:bodyPr vert="horz" lIns="91440" tIns="45720" rIns="91440" bIns="45720" rtlCol="0" anchor="ctr">
            <a:normAutofit fontScale="92500"/>
          </a:bodyPr>
          <a:lstStyle/>
          <a:p>
            <a:pPr>
              <a:lnSpc>
                <a:spcPct val="90000"/>
              </a:lnSpc>
              <a:spcAft>
                <a:spcPts val="600"/>
              </a:spcAft>
            </a:pPr>
            <a:r>
              <a:rPr lang="en-US" sz="1500" b="0" i="0" dirty="0">
                <a:solidFill>
                  <a:schemeClr val="bg1"/>
                </a:solidFill>
                <a:effectLst/>
              </a:rPr>
              <a:t>Determine the location of the COVID-19 care unit and create a staffing plan before residents or HCP with COVID-19 are identified in the facility. This will allow time for residents to be relocated to create space for the unit and to identify HCP to work on this unit.</a:t>
            </a:r>
          </a:p>
          <a:p>
            <a:pPr marL="742950" lvl="1" indent="-228600">
              <a:lnSpc>
                <a:spcPct val="90000"/>
              </a:lnSpc>
              <a:spcAft>
                <a:spcPts val="600"/>
              </a:spcAft>
              <a:buFont typeface="Arial" panose="020B0604020202020204" pitchFamily="34" charset="0"/>
              <a:buChar char="•"/>
            </a:pPr>
            <a:r>
              <a:rPr lang="en-US" sz="1500" b="0" i="0" dirty="0">
                <a:solidFill>
                  <a:schemeClr val="bg1"/>
                </a:solidFill>
                <a:effectLst/>
              </a:rPr>
              <a:t>Facilities that have already identified cases of COVID-19 among residents but have not developed a COVID-19 care unit, should work to create one unless the proportion of residents with COVID-19 makes this impossible (e.g., the majority of residents in the facility are already infected).</a:t>
            </a:r>
          </a:p>
          <a:p>
            <a:pPr>
              <a:lnSpc>
                <a:spcPct val="90000"/>
              </a:lnSpc>
              <a:spcAft>
                <a:spcPts val="600"/>
              </a:spcAft>
            </a:pPr>
            <a:r>
              <a:rPr lang="en-US" sz="1500" b="0" i="0" dirty="0">
                <a:solidFill>
                  <a:schemeClr val="bg1"/>
                </a:solidFill>
                <a:effectLst/>
              </a:rPr>
              <a:t>Ideally the unit should be physically separated from other rooms or units housing residents without confirmed COVID-19.</a:t>
            </a:r>
          </a:p>
          <a:p>
            <a:pPr marL="742950" lvl="1" indent="-228600">
              <a:lnSpc>
                <a:spcPct val="90000"/>
              </a:lnSpc>
              <a:spcAft>
                <a:spcPts val="600"/>
              </a:spcAft>
              <a:buFont typeface="Arial" panose="020B0604020202020204" pitchFamily="34" charset="0"/>
              <a:buChar char="•"/>
            </a:pPr>
            <a:r>
              <a:rPr lang="en-US" sz="1500" b="0" i="0" dirty="0">
                <a:solidFill>
                  <a:schemeClr val="bg1"/>
                </a:solidFill>
                <a:effectLst/>
              </a:rPr>
              <a:t>Depending on facility capacity (e.g., staffing, supplies) to care for affected residents, the COVID-19 care unit could be a separate floor, wing, or cluster of rooms.</a:t>
            </a:r>
          </a:p>
          <a:p>
            <a:pPr marL="742950" lvl="1" indent="-228600">
              <a:lnSpc>
                <a:spcPct val="90000"/>
              </a:lnSpc>
              <a:spcAft>
                <a:spcPts val="600"/>
              </a:spcAft>
              <a:buFont typeface="Arial" panose="020B0604020202020204" pitchFamily="34" charset="0"/>
              <a:buChar char="•"/>
            </a:pPr>
            <a:r>
              <a:rPr lang="en-US" sz="1500" b="0" i="0" dirty="0">
                <a:solidFill>
                  <a:schemeClr val="bg1"/>
                </a:solidFill>
                <a:effectLst/>
              </a:rPr>
              <a:t>Place signage at the entrance to the COVID-19 care unit that instructs HCP they must wear eye protection and an N95 or higher-level respirator (or facemask if a respirator is not available) at all times while on the unit. Gowns and gloves should be added when entering resident rooms</a:t>
            </a:r>
            <a:r>
              <a:rPr lang="en-US" sz="1600" b="0" i="0" dirty="0">
                <a:solidFill>
                  <a:srgbClr val="000000"/>
                </a:solidFill>
                <a:effectLst/>
              </a:rPr>
              <a:t>.</a:t>
            </a:r>
          </a:p>
          <a:p>
            <a:pPr marL="514350" lvl="1">
              <a:lnSpc>
                <a:spcPct val="90000"/>
              </a:lnSpc>
              <a:spcAft>
                <a:spcPts val="600"/>
              </a:spcAft>
            </a:pPr>
            <a:endParaRPr lang="en-US" sz="1500" b="0" i="0" dirty="0">
              <a:solidFill>
                <a:schemeClr val="bg1"/>
              </a:solidFill>
              <a:effectLst/>
            </a:endParaRPr>
          </a:p>
        </p:txBody>
      </p:sp>
    </p:spTree>
    <p:extLst>
      <p:ext uri="{BB962C8B-B14F-4D97-AF65-F5344CB8AC3E}">
        <p14:creationId xmlns:p14="http://schemas.microsoft.com/office/powerpoint/2010/main" val="240671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554EC-1790-4B90-9F31-291F4165A590}"/>
              </a:ext>
            </a:extLst>
          </p:cNvPr>
          <p:cNvSpPr>
            <a:spLocks noGrp="1"/>
          </p:cNvSpPr>
          <p:nvPr>
            <p:ph type="title"/>
          </p:nvPr>
        </p:nvSpPr>
        <p:spPr>
          <a:xfrm>
            <a:off x="1285240" y="1050595"/>
            <a:ext cx="8074815" cy="1618489"/>
          </a:xfrm>
        </p:spPr>
        <p:txBody>
          <a:bodyPr vert="horz" lIns="91440" tIns="45720" rIns="91440" bIns="45720" rtlCol="0" anchor="ctr">
            <a:normAutofit/>
          </a:bodyPr>
          <a:lstStyle/>
          <a:p>
            <a:r>
              <a:rPr lang="en-US" sz="7200" kern="1200">
                <a:solidFill>
                  <a:schemeClr val="tx1"/>
                </a:solidFill>
                <a:latin typeface="+mj-lt"/>
                <a:ea typeface="+mj-ea"/>
                <a:cs typeface="+mj-cs"/>
              </a:rPr>
              <a:t>Staffing</a:t>
            </a:r>
          </a:p>
        </p:txBody>
      </p:sp>
      <p:sp>
        <p:nvSpPr>
          <p:cNvPr id="3" name="TextBox 2">
            <a:extLst>
              <a:ext uri="{FF2B5EF4-FFF2-40B4-BE49-F238E27FC236}">
                <a16:creationId xmlns:a16="http://schemas.microsoft.com/office/drawing/2014/main" id="{D591A7A4-55AE-4920-9CA0-2D6EBAA7CEBC}"/>
              </a:ext>
            </a:extLst>
          </p:cNvPr>
          <p:cNvSpPr txBox="1"/>
          <p:nvPr/>
        </p:nvSpPr>
        <p:spPr>
          <a:xfrm>
            <a:off x="1285240" y="2508176"/>
            <a:ext cx="8074815" cy="349677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400" b="0" i="0" dirty="0">
                <a:effectLst/>
              </a:rPr>
              <a:t>Assign dedicated HCP to work only on the COVID-19 care unit. At a minimum this should include the primary nursing assistants (NAs) and nurses assigned to care for these residents. HCP working on the COVID-19 care unit should ideally have a restroom, break room, and work area that are separate from HCP working in other areas of the facility. To the extent possible, restrict access of ancillary personnel (e.g., dietary) to the unit.</a:t>
            </a:r>
          </a:p>
          <a:p>
            <a:pPr indent="-228600">
              <a:lnSpc>
                <a:spcPct val="90000"/>
              </a:lnSpc>
              <a:spcAft>
                <a:spcPts val="600"/>
              </a:spcAft>
              <a:buFont typeface="Arial" panose="020B0604020202020204" pitchFamily="34" charset="0"/>
              <a:buChar char="•"/>
            </a:pPr>
            <a:r>
              <a:rPr lang="en-US" sz="1400" b="0" i="0" dirty="0">
                <a:effectLst/>
              </a:rPr>
              <a:t>Assign environmental services [EVS] staff to work only on the unit.</a:t>
            </a:r>
          </a:p>
          <a:p>
            <a:pPr marL="742950" lvl="1" indent="-228600">
              <a:lnSpc>
                <a:spcPct val="90000"/>
              </a:lnSpc>
              <a:spcAft>
                <a:spcPts val="600"/>
              </a:spcAft>
              <a:buFont typeface="Arial" panose="020B0604020202020204" pitchFamily="34" charset="0"/>
              <a:buChar char="•"/>
            </a:pPr>
            <a:r>
              <a:rPr lang="en-US" sz="1400" b="0" i="0" dirty="0">
                <a:effectLst/>
              </a:rPr>
              <a:t>If there are not a sufficient number of EVS staff to dedicate to this unit despite efforts to </a:t>
            </a:r>
            <a:r>
              <a:rPr lang="en-US" sz="1400" b="0" i="0" u="sng" dirty="0">
                <a:effectLst/>
                <a:hlinkClick r:id="rId2"/>
              </a:rPr>
              <a:t>mitigate staffing shortages</a:t>
            </a:r>
            <a:r>
              <a:rPr lang="en-US" sz="1400" b="0" i="0" dirty="0">
                <a:effectLst/>
              </a:rPr>
              <a:t>, restrict their access to the unit. Also, assign HCP dedicated to the COVID-19 care unit (e.g., NAs) to perform cleaning and disinfection of high-touch surfaces and shared equipment when in the room for resident care activities. HCP should bring an Environmental Protection Agency (EPA)-registered disinfectant (e.g., wipe) into the room and wipe down high touch surfaces (e.g., light switch, doorknob, bedside table) before leaving the room.</a:t>
            </a:r>
          </a:p>
          <a:p>
            <a:pPr indent="-228600">
              <a:lnSpc>
                <a:spcPct val="90000"/>
              </a:lnSpc>
              <a:spcAft>
                <a:spcPts val="600"/>
              </a:spcAft>
              <a:buFont typeface="Arial" panose="020B0604020202020204" pitchFamily="34" charset="0"/>
              <a:buChar char="•"/>
            </a:pPr>
            <a:r>
              <a:rPr lang="en-US" sz="1400" b="0" i="0" dirty="0">
                <a:effectLst/>
              </a:rPr>
              <a:t>Ensure that high-touch surfaces in staff break rooms and work areas are frequently cleaned and disinfected (e.g., each shift).</a:t>
            </a:r>
          </a:p>
          <a:p>
            <a:pPr indent="-228600">
              <a:lnSpc>
                <a:spcPct val="90000"/>
              </a:lnSpc>
              <a:spcAft>
                <a:spcPts val="600"/>
              </a:spcAft>
              <a:buFont typeface="Arial" panose="020B0604020202020204" pitchFamily="34" charset="0"/>
              <a:buChar char="•"/>
            </a:pPr>
            <a:r>
              <a:rPr lang="en-US" sz="1400" b="0" i="0" dirty="0">
                <a:effectLst/>
              </a:rPr>
              <a:t>Ensure HCP practice source control measures and social distancing in the break room and other common areas (i.e., HCP wear a facemask and sit more than 6 feet apart while on break).</a:t>
            </a:r>
          </a:p>
        </p:txBody>
      </p:sp>
    </p:spTree>
    <p:extLst>
      <p:ext uri="{BB962C8B-B14F-4D97-AF65-F5344CB8AC3E}">
        <p14:creationId xmlns:p14="http://schemas.microsoft.com/office/powerpoint/2010/main" val="101295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CD87FA9-EA66-4E58-B641-89F57A7B0C8E}"/>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sz="3700" kern="1200">
                <a:solidFill>
                  <a:srgbClr val="FFFFFF"/>
                </a:solidFill>
                <a:latin typeface="+mj-lt"/>
                <a:ea typeface="+mj-ea"/>
                <a:cs typeface="+mj-cs"/>
              </a:rPr>
              <a:t>Special Considerations</a:t>
            </a:r>
          </a:p>
        </p:txBody>
      </p:sp>
      <p:sp>
        <p:nvSpPr>
          <p:cNvPr id="3" name="TextBox 2">
            <a:extLst>
              <a:ext uri="{FF2B5EF4-FFF2-40B4-BE49-F238E27FC236}">
                <a16:creationId xmlns:a16="http://schemas.microsoft.com/office/drawing/2014/main" id="{F05BABFD-D97B-413B-93A7-CD6158A2AAAF}"/>
              </a:ext>
            </a:extLst>
          </p:cNvPr>
          <p:cNvSpPr txBox="1"/>
          <p:nvPr/>
        </p:nvSpPr>
        <p:spPr>
          <a:xfrm>
            <a:off x="4978708" y="885651"/>
            <a:ext cx="6525220" cy="46168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a:t>Plastic barriers can be used to separate isolation wings from the shared nursing station</a:t>
            </a:r>
          </a:p>
          <a:p>
            <a:pPr marL="285750" indent="-228600">
              <a:lnSpc>
                <a:spcPct val="90000"/>
              </a:lnSpc>
              <a:spcAft>
                <a:spcPts val="600"/>
              </a:spcAft>
              <a:buFont typeface="Arial" panose="020B0604020202020204" pitchFamily="34" charset="0"/>
              <a:buChar char="•"/>
            </a:pPr>
            <a:r>
              <a:rPr lang="en-US" sz="1700"/>
              <a:t>There should be a donning station at the entry of the isolation wing</a:t>
            </a:r>
          </a:p>
          <a:p>
            <a:pPr marL="285750" indent="-228600">
              <a:lnSpc>
                <a:spcPct val="90000"/>
              </a:lnSpc>
              <a:spcAft>
                <a:spcPts val="600"/>
              </a:spcAft>
              <a:buFont typeface="Arial" panose="020B0604020202020204" pitchFamily="34" charset="0"/>
              <a:buChar char="•"/>
            </a:pPr>
            <a:r>
              <a:rPr lang="en-US" sz="1700"/>
              <a:t>Staff assigned to the isolation area should exit in a designated area to doff PPE.  This can be an exit at the end of the isolation hall.</a:t>
            </a:r>
          </a:p>
          <a:p>
            <a:pPr marL="285750" indent="-228600">
              <a:lnSpc>
                <a:spcPct val="90000"/>
              </a:lnSpc>
              <a:spcAft>
                <a:spcPts val="600"/>
              </a:spcAft>
              <a:buFont typeface="Arial" panose="020B0604020202020204" pitchFamily="34" charset="0"/>
              <a:buChar char="•"/>
            </a:pPr>
            <a:r>
              <a:rPr lang="en-US" sz="1700"/>
              <a:t>If it is not possible to separate isolation and quarantine, the isolation area can be at the end of the quarantine hall, but staff CANNOT travel between the two areas except for entering at the beginning of the shift.</a:t>
            </a:r>
          </a:p>
          <a:p>
            <a:pPr marL="285750" indent="-228600">
              <a:lnSpc>
                <a:spcPct val="90000"/>
              </a:lnSpc>
              <a:spcAft>
                <a:spcPts val="600"/>
              </a:spcAft>
              <a:buFont typeface="Arial" panose="020B0604020202020204" pitchFamily="34" charset="0"/>
              <a:buChar char="•"/>
            </a:pPr>
            <a:r>
              <a:rPr lang="en-US" sz="1700"/>
              <a:t>If the facility does not have a separate wing available for isolation, and resident rooms are an “apartment type set up”, residents can be isolated to their rooms with proper signage on each room and PPE available outside of the room for staff.</a:t>
            </a:r>
          </a:p>
          <a:p>
            <a:pPr marL="285750" indent="-228600">
              <a:lnSpc>
                <a:spcPct val="90000"/>
              </a:lnSpc>
              <a:spcAft>
                <a:spcPts val="600"/>
              </a:spcAft>
              <a:buFont typeface="Arial" panose="020B0604020202020204" pitchFamily="34" charset="0"/>
              <a:buChar char="•"/>
            </a:pPr>
            <a:r>
              <a:rPr lang="en-US" sz="1700"/>
              <a:t>A plan should be in place with emergency services if there is a designated pick-up area for residents out of the isolation unit.</a:t>
            </a:r>
          </a:p>
        </p:txBody>
      </p:sp>
    </p:spTree>
    <p:extLst>
      <p:ext uri="{BB962C8B-B14F-4D97-AF65-F5344CB8AC3E}">
        <p14:creationId xmlns:p14="http://schemas.microsoft.com/office/powerpoint/2010/main" val="137239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E106-D865-43BE-AFCB-FAD8E8174797}"/>
              </a:ext>
            </a:extLst>
          </p:cNvPr>
          <p:cNvSpPr>
            <a:spLocks noGrp="1"/>
          </p:cNvSpPr>
          <p:nvPr>
            <p:ph type="title"/>
          </p:nvPr>
        </p:nvSpPr>
        <p:spPr>
          <a:solidFill>
            <a:schemeClr val="accent1">
              <a:lumMod val="75000"/>
            </a:schemeClr>
          </a:solidFill>
        </p:spPr>
        <p:txBody>
          <a:bodyPr/>
          <a:lstStyle/>
          <a:p>
            <a:r>
              <a:rPr lang="en-US" dirty="0"/>
              <a:t>Questions?</a:t>
            </a:r>
          </a:p>
        </p:txBody>
      </p:sp>
      <p:sp>
        <p:nvSpPr>
          <p:cNvPr id="3" name="TextBox 2">
            <a:extLst>
              <a:ext uri="{FF2B5EF4-FFF2-40B4-BE49-F238E27FC236}">
                <a16:creationId xmlns:a16="http://schemas.microsoft.com/office/drawing/2014/main" id="{B3DE10BD-6EBD-4A0C-9929-666B2278D1A1}"/>
              </a:ext>
            </a:extLst>
          </p:cNvPr>
          <p:cNvSpPr txBox="1"/>
          <p:nvPr/>
        </p:nvSpPr>
        <p:spPr>
          <a:xfrm>
            <a:off x="999460" y="2052084"/>
            <a:ext cx="8910084" cy="369332"/>
          </a:xfrm>
          <a:prstGeom prst="rect">
            <a:avLst/>
          </a:prstGeom>
          <a:noFill/>
        </p:spPr>
        <p:txBody>
          <a:bodyPr wrap="square" rtlCol="0">
            <a:spAutoFit/>
          </a:bodyPr>
          <a:lstStyle/>
          <a:p>
            <a:r>
              <a:rPr lang="en-US" dirty="0"/>
              <a:t>Amy S Jarosek, LP CHW 512-942-9041</a:t>
            </a:r>
          </a:p>
        </p:txBody>
      </p:sp>
    </p:spTree>
    <p:extLst>
      <p:ext uri="{BB962C8B-B14F-4D97-AF65-F5344CB8AC3E}">
        <p14:creationId xmlns:p14="http://schemas.microsoft.com/office/powerpoint/2010/main" val="4211234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14" ma:contentTypeDescription="Create a new document." ma:contentTypeScope="" ma:versionID="69b156e3a8565a716e6dd6cdbc9faec6">
  <xsd:schema xmlns:xsd="http://www.w3.org/2001/XMLSchema" xmlns:xs="http://www.w3.org/2001/XMLSchema" xmlns:p="http://schemas.microsoft.com/office/2006/metadata/properties" xmlns:ns2="cc77d279-1fa0-40a0-abb2-37db48c0ffa6" xmlns:ns3="e209160b-8f1d-4f88-8f36-0344f8a4efa6" targetNamespace="http://schemas.microsoft.com/office/2006/metadata/properties" ma:root="true" ma:fieldsID="3c2b36d4c265702af06881586bfa1357" ns2:_="" ns3:_="">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c77d279-1fa0-40a0-abb2-37db48c0ffa6" xsi:nil="true"/>
  </documentManagement>
</p:properties>
</file>

<file path=customXml/itemProps1.xml><?xml version="1.0" encoding="utf-8"?>
<ds:datastoreItem xmlns:ds="http://schemas.openxmlformats.org/officeDocument/2006/customXml" ds:itemID="{54ACC688-52ED-4CF8-BBD1-349ED0A38D3C}"/>
</file>

<file path=customXml/itemProps2.xml><?xml version="1.0" encoding="utf-8"?>
<ds:datastoreItem xmlns:ds="http://schemas.openxmlformats.org/officeDocument/2006/customXml" ds:itemID="{EACCDB9D-37B2-4FBD-8A8C-A6BC457C2D5E}"/>
</file>

<file path=customXml/itemProps3.xml><?xml version="1.0" encoding="utf-8"?>
<ds:datastoreItem xmlns:ds="http://schemas.openxmlformats.org/officeDocument/2006/customXml" ds:itemID="{A034A29F-0D84-4D9C-8EE7-3AA1B941440D}"/>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Isolation and Quarantine</vt:lpstr>
      <vt:lpstr>In this training, you will learn:</vt:lpstr>
      <vt:lpstr>Quarantine vs Isolation</vt:lpstr>
      <vt:lpstr>Discontinuation of Isolation</vt:lpstr>
      <vt:lpstr>Discontinuation of Quarantine</vt:lpstr>
      <vt:lpstr>Resident Cohorting</vt:lpstr>
      <vt:lpstr>Staffing</vt:lpstr>
      <vt:lpstr>Special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Isolation and Quarantine</dc:title>
  <dc:creator>Amy Jarosek</dc:creator>
  <cp:lastModifiedBy>Amy Jarosek</cp:lastModifiedBy>
  <cp:revision>1</cp:revision>
  <dcterms:created xsi:type="dcterms:W3CDTF">2020-12-30T15:18:03Z</dcterms:created>
  <dcterms:modified xsi:type="dcterms:W3CDTF">2021-01-29T14:03:11Z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Order">
    <vt:r8>2585600</vt:r8>
  </property>
</Properties>
</file>